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9"/>
  </p:notesMasterIdLst>
  <p:sldIdLst>
    <p:sldId id="257" r:id="rId2"/>
    <p:sldId id="259" r:id="rId3"/>
    <p:sldId id="260" r:id="rId4"/>
    <p:sldId id="261" r:id="rId5"/>
    <p:sldId id="269" r:id="rId6"/>
    <p:sldId id="264" r:id="rId7"/>
    <p:sldId id="270" r:id="rId8"/>
    <p:sldId id="271" r:id="rId9"/>
    <p:sldId id="272" r:id="rId10"/>
    <p:sldId id="273" r:id="rId11"/>
    <p:sldId id="274" r:id="rId12"/>
    <p:sldId id="262" r:id="rId13"/>
    <p:sldId id="263" r:id="rId14"/>
    <p:sldId id="265" r:id="rId15"/>
    <p:sldId id="266" r:id="rId16"/>
    <p:sldId id="267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A4F4C-7009-4519-9539-226847C270BC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9C9F5-8E6A-4C90-B242-25D77E96BA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831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F0B231BB-DCFF-4FAF-93AC-4A8808216F2F}" type="slidenum">
              <a:rPr lang="ru-RU" smtClean="0">
                <a:latin typeface="Calibri" pitchFamily="34" charset="0"/>
              </a:rPr>
              <a:pPr>
                <a:buFont typeface="Times New Roman" pitchFamily="18" charset="0"/>
                <a:buNone/>
              </a:pPr>
              <a:t>5</a:t>
            </a:fld>
            <a:endParaRPr lang="ru-RU" smtClean="0">
              <a:latin typeface="Calibri" pitchFamily="34" charset="0"/>
            </a:endParaRPr>
          </a:p>
        </p:txBody>
      </p:sp>
      <p:sp>
        <p:nvSpPr>
          <p:cNvPr id="512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512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A0B4-47C7-4D3A-99D8-2BE72E640DCC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482B0-7A2D-4EBE-A748-A8AEFB7CE0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A0B4-47C7-4D3A-99D8-2BE72E640DCC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482B0-7A2D-4EBE-A748-A8AEFB7CE0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A0B4-47C7-4D3A-99D8-2BE72E640DCC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482B0-7A2D-4EBE-A748-A8AEFB7CE073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A0B4-47C7-4D3A-99D8-2BE72E640DCC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482B0-7A2D-4EBE-A748-A8AEFB7CE07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A0B4-47C7-4D3A-99D8-2BE72E640DCC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482B0-7A2D-4EBE-A748-A8AEFB7CE0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A0B4-47C7-4D3A-99D8-2BE72E640DCC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482B0-7A2D-4EBE-A748-A8AEFB7CE07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A0B4-47C7-4D3A-99D8-2BE72E640DCC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482B0-7A2D-4EBE-A748-A8AEFB7CE0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A0B4-47C7-4D3A-99D8-2BE72E640DCC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482B0-7A2D-4EBE-A748-A8AEFB7CE0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A0B4-47C7-4D3A-99D8-2BE72E640DCC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482B0-7A2D-4EBE-A748-A8AEFB7CE0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A0B4-47C7-4D3A-99D8-2BE72E640DCC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482B0-7A2D-4EBE-A748-A8AEFB7CE073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A0B4-47C7-4D3A-99D8-2BE72E640DCC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482B0-7A2D-4EBE-A748-A8AEFB7CE07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41AA0B4-47C7-4D3A-99D8-2BE72E640DCC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3D482B0-7A2D-4EBE-A748-A8AEFB7CE07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psy.tom.ru/photo/image/food_stuffs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5"/>
          <p:cNvSpPr txBox="1">
            <a:spLocks noChangeArrowheads="1"/>
          </p:cNvSpPr>
          <p:nvPr/>
        </p:nvSpPr>
        <p:spPr bwMode="auto">
          <a:xfrm>
            <a:off x="1042988" y="620713"/>
            <a:ext cx="698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dirty="0" smtClean="0"/>
              <a:t>МБОУ Дегтевская СОШ</a:t>
            </a:r>
            <a:endParaRPr lang="ru-RU" altLang="ru-RU" sz="2400" b="1" dirty="0"/>
          </a:p>
        </p:txBody>
      </p:sp>
      <p:sp>
        <p:nvSpPr>
          <p:cNvPr id="2051" name="WordArt 6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755650" y="2492375"/>
            <a:ext cx="6985000" cy="1562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31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Нас ждут экзамены...</a:t>
            </a:r>
          </a:p>
        </p:txBody>
      </p:sp>
      <p:sp>
        <p:nvSpPr>
          <p:cNvPr id="2052" name="Text Box 7"/>
          <p:cNvSpPr txBox="1">
            <a:spLocks noChangeArrowheads="1"/>
          </p:cNvSpPr>
          <p:nvPr/>
        </p:nvSpPr>
        <p:spPr bwMode="auto">
          <a:xfrm>
            <a:off x="592138" y="4221163"/>
            <a:ext cx="77962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 u="sng"/>
              <a:t>Цель:</a:t>
            </a:r>
            <a:r>
              <a:rPr lang="ru-RU" altLang="ru-RU" b="1"/>
              <a:t>  </a:t>
            </a:r>
            <a:r>
              <a:rPr lang="ru-RU" altLang="ru-RU" b="1" i="1"/>
              <a:t>психологическая подготовка выпускников к экзаменам и знакомство с эффективными способами подготовки</a:t>
            </a:r>
          </a:p>
        </p:txBody>
      </p:sp>
    </p:spTree>
    <p:extLst>
      <p:ext uri="{BB962C8B-B14F-4D97-AF65-F5344CB8AC3E}">
        <p14:creationId xmlns:p14="http://schemas.microsoft.com/office/powerpoint/2010/main" val="2761979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Прямоугольник 1"/>
          <p:cNvSpPr>
            <a:spLocks noChangeArrowheads="1"/>
          </p:cNvSpPr>
          <p:nvPr/>
        </p:nvSpPr>
        <p:spPr bwMode="auto">
          <a:xfrm>
            <a:off x="1331913" y="1268413"/>
            <a:ext cx="7488237" cy="428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ea typeface="DejaVu Sans" charset="0"/>
                <a:cs typeface="DejaVu Sans" charset="0"/>
              </a:rPr>
              <a:t>ВАЖНО:</a:t>
            </a:r>
          </a:p>
          <a:p>
            <a:r>
              <a:rPr lang="ru-RU" sz="4000" dirty="0">
                <a:solidFill>
                  <a:srgbClr val="002060"/>
                </a:solidFill>
                <a:ea typeface="DejaVu Sans" charset="0"/>
                <a:cs typeface="DejaVu Sans" charset="0"/>
              </a:rPr>
              <a:t>Последние 12 часов перед экзаменом должны уйти на подготовку организма, а не знаний.</a:t>
            </a:r>
          </a:p>
          <a:p>
            <a:endParaRPr lang="ru-RU" sz="4000" dirty="0">
              <a:solidFill>
                <a:srgbClr val="002060"/>
              </a:solidFill>
              <a:ea typeface="DejaVu Sans" charset="0"/>
              <a:cs typeface="DejaVu Sans" charset="0"/>
            </a:endParaRPr>
          </a:p>
          <a:p>
            <a:pPr>
              <a:lnSpc>
                <a:spcPct val="90000"/>
              </a:lnSpc>
            </a:pPr>
            <a:r>
              <a:rPr lang="ru-RU" sz="3600" b="1" dirty="0">
                <a:solidFill>
                  <a:srgbClr val="000000"/>
                </a:solidFill>
                <a:ea typeface="DejaVu Sans" charset="0"/>
                <a:cs typeface="DejaVu Sans" charset="0"/>
              </a:rPr>
              <a:t> </a:t>
            </a:r>
            <a:endParaRPr lang="ru-RU" sz="2800" dirty="0">
              <a:solidFill>
                <a:srgbClr val="002060"/>
              </a:solidFill>
              <a:ea typeface="DejaVu Sans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82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Прямоугольник 1"/>
          <p:cNvSpPr>
            <a:spLocks noChangeArrowheads="1"/>
          </p:cNvSpPr>
          <p:nvPr/>
        </p:nvSpPr>
        <p:spPr bwMode="auto">
          <a:xfrm>
            <a:off x="1222375" y="476250"/>
            <a:ext cx="7453313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a typeface="DejaVu Sans" charset="0"/>
                <a:cs typeface="DejaVu Sans" charset="0"/>
              </a:rPr>
              <a:t>Как вести себя во время сдачи экзамена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    Перед </a:t>
            </a:r>
            <a:r>
              <a:rPr lang="ru-RU" sz="2400" dirty="0">
                <a:solidFill>
                  <a:srgbClr val="002060"/>
                </a:solidFill>
                <a:ea typeface="DejaVu Sans" charset="0"/>
                <a:cs typeface="DejaVu Sans" charset="0"/>
              </a:rPr>
              <a:t>началом работы нужно сосредоточиться, расслабиться и успокоиться. Расслабленная сосредоточенность гораздо эффективнее, чем напряженное, скованное внимание.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  Соблюдай </a:t>
            </a:r>
            <a:r>
              <a:rPr lang="ru-RU" sz="2400" dirty="0">
                <a:solidFill>
                  <a:srgbClr val="002060"/>
                </a:solidFill>
                <a:ea typeface="DejaVu Sans" charset="0"/>
                <a:cs typeface="DejaVu Sans" charset="0"/>
              </a:rPr>
              <a:t>правила поведения на экзамене!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ea typeface="DejaVu Sans" charset="0"/>
                <a:cs typeface="DejaVu Sans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 Будь </a:t>
            </a:r>
            <a:r>
              <a:rPr lang="ru-RU" sz="2400" dirty="0">
                <a:solidFill>
                  <a:srgbClr val="002060"/>
                </a:solidFill>
                <a:ea typeface="DejaVu Sans" charset="0"/>
                <a:cs typeface="DejaVu Sans" charset="0"/>
              </a:rPr>
              <a:t>уверен в успехе!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  Будь </a:t>
            </a:r>
            <a:r>
              <a:rPr lang="ru-RU" sz="2400" dirty="0">
                <a:solidFill>
                  <a:srgbClr val="002060"/>
                </a:solidFill>
                <a:ea typeface="DejaVu Sans" charset="0"/>
                <a:cs typeface="DejaVu Sans" charset="0"/>
              </a:rPr>
              <a:t>внимателен!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  Читай </a:t>
            </a:r>
            <a:r>
              <a:rPr lang="ru-RU" sz="2400" dirty="0">
                <a:solidFill>
                  <a:srgbClr val="002060"/>
                </a:solidFill>
                <a:ea typeface="DejaVu Sans" charset="0"/>
                <a:cs typeface="DejaVu Sans" charset="0"/>
              </a:rPr>
              <a:t>задание до конца!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  Начни </a:t>
            </a:r>
            <a:r>
              <a:rPr lang="ru-RU" sz="2400" dirty="0">
                <a:solidFill>
                  <a:srgbClr val="002060"/>
                </a:solidFill>
                <a:ea typeface="DejaVu Sans" charset="0"/>
                <a:cs typeface="DejaVu Sans" charset="0"/>
              </a:rPr>
              <a:t>с </a:t>
            </a:r>
            <a:r>
              <a:rPr lang="ru-RU" sz="2400" dirty="0" err="1">
                <a:solidFill>
                  <a:srgbClr val="002060"/>
                </a:solidFill>
                <a:ea typeface="DejaVu Sans" charset="0"/>
                <a:cs typeface="DejaVu Sans" charset="0"/>
              </a:rPr>
              <a:t>лѐгкого</a:t>
            </a:r>
            <a:r>
              <a:rPr lang="ru-RU" sz="2400" dirty="0">
                <a:solidFill>
                  <a:srgbClr val="002060"/>
                </a:solidFill>
                <a:ea typeface="DejaVu Sans" charset="0"/>
                <a:cs typeface="DejaVu Sans" charset="0"/>
              </a:rPr>
              <a:t>!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  Думай </a:t>
            </a:r>
            <a:r>
              <a:rPr lang="ru-RU" sz="2400" dirty="0">
                <a:solidFill>
                  <a:srgbClr val="002060"/>
                </a:solidFill>
                <a:ea typeface="DejaVu Sans" charset="0"/>
                <a:cs typeface="DejaVu Sans" charset="0"/>
              </a:rPr>
              <a:t>только о текущем задании!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  Исключай</a:t>
            </a:r>
            <a:r>
              <a:rPr lang="ru-RU" sz="2400" dirty="0">
                <a:solidFill>
                  <a:srgbClr val="002060"/>
                </a:solidFill>
                <a:ea typeface="DejaVu Sans" charset="0"/>
                <a:cs typeface="DejaVu Sans" charset="0"/>
              </a:rPr>
              <a:t>!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  Проверяй</a:t>
            </a:r>
            <a:r>
              <a:rPr lang="ru-RU" sz="2400" dirty="0">
                <a:solidFill>
                  <a:srgbClr val="002060"/>
                </a:solidFill>
                <a:ea typeface="DejaVu Sans" charset="0"/>
                <a:cs typeface="DejaVu Sans" charset="0"/>
              </a:rPr>
              <a:t>! </a:t>
            </a:r>
          </a:p>
          <a:p>
            <a:endParaRPr lang="ru-RU" sz="2400" dirty="0">
              <a:solidFill>
                <a:srgbClr val="002060"/>
              </a:solidFill>
              <a:ea typeface="DejaVu Sans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10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4"/>
          <p:cNvSpPr>
            <a:spLocks noChangeArrowheads="1" noChangeShapeType="1" noTextEdit="1"/>
          </p:cNvSpPr>
          <p:nvPr/>
        </p:nvSpPr>
        <p:spPr bwMode="auto">
          <a:xfrm>
            <a:off x="1692275" y="404813"/>
            <a:ext cx="6551613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Как подготовиться 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психологически?</a:t>
            </a:r>
          </a:p>
        </p:txBody>
      </p:sp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950913" y="1792288"/>
            <a:ext cx="7366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1800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683568" y="1865312"/>
            <a:ext cx="5976938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altLang="ru-RU" sz="2400" b="1" dirty="0"/>
              <a:t>Не терять головы и не ставить перед собой сверхзадач.</a:t>
            </a:r>
          </a:p>
          <a:p>
            <a:pPr eaLnBrk="1" hangingPunct="1">
              <a:buFontTx/>
              <a:buAutoNum type="arabicPeriod"/>
            </a:pPr>
            <a:r>
              <a:rPr lang="ru-RU" altLang="ru-RU" sz="2400" b="1" dirty="0"/>
              <a:t>Начинать готовиться к экзаменам заранее.</a:t>
            </a:r>
          </a:p>
          <a:p>
            <a:pPr eaLnBrk="1" hangingPunct="1">
              <a:buFontTx/>
              <a:buAutoNum type="arabicPeriod"/>
            </a:pPr>
            <a:r>
              <a:rPr lang="ru-RU" altLang="ru-RU" sz="2400" b="1" dirty="0"/>
              <a:t>Сначала повторить то, что даётся легко, затем перейти к более сложному</a:t>
            </a:r>
          </a:p>
          <a:p>
            <a:pPr eaLnBrk="1" hangingPunct="1">
              <a:buFontTx/>
              <a:buAutoNum type="arabicPeriod"/>
            </a:pPr>
            <a:r>
              <a:rPr lang="ru-RU" altLang="ru-RU" sz="2400" b="1" dirty="0"/>
              <a:t>Настроить себя на то, что экзамен – необходимость и сдавать его всё равно придётся</a:t>
            </a:r>
            <a:r>
              <a:rPr lang="ru-RU" altLang="ru-RU" sz="2400" dirty="0"/>
              <a:t>.</a:t>
            </a:r>
          </a:p>
          <a:p>
            <a:pPr eaLnBrk="1" hangingPunct="1">
              <a:buFontTx/>
              <a:buAutoNum type="arabicPeriod"/>
            </a:pPr>
            <a:endParaRPr lang="ru-RU" altLang="ru-RU" sz="2400" dirty="0"/>
          </a:p>
        </p:txBody>
      </p:sp>
      <p:pic>
        <p:nvPicPr>
          <p:cNvPr id="9221" name="Picture 7" descr="girl_boo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149725"/>
            <a:ext cx="273685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23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69850" cy="1143000"/>
          </a:xfrm>
        </p:spPr>
        <p:txBody>
          <a:bodyPr/>
          <a:lstStyle/>
          <a:p>
            <a:pPr eaLnBrk="1" hangingPunct="1"/>
            <a:r>
              <a:rPr lang="ru-RU" altLang="ru-RU" smtClean="0"/>
              <a:t>  </a:t>
            </a:r>
          </a:p>
        </p:txBody>
      </p:sp>
      <p:sp>
        <p:nvSpPr>
          <p:cNvPr id="10243" name="WordArt 4"/>
          <p:cNvSpPr>
            <a:spLocks noChangeArrowheads="1" noChangeShapeType="1" noTextEdit="1"/>
          </p:cNvSpPr>
          <p:nvPr/>
        </p:nvSpPr>
        <p:spPr bwMode="auto">
          <a:xfrm>
            <a:off x="1835696" y="0"/>
            <a:ext cx="4967288" cy="165576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latin typeface="Impact"/>
              </a:rPr>
              <a:t>Как поддержать 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latin typeface="Impact"/>
              </a:rPr>
              <a:t>работоспособность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755576" y="1987106"/>
            <a:ext cx="7561263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257300" indent="-3429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914400" lvl="2" indent="0" eaLnBrk="1" hangingPunct="1"/>
            <a:r>
              <a:rPr lang="ru-RU" altLang="ru-RU" b="1" dirty="0" smtClean="0"/>
              <a:t>1. Чередовать </a:t>
            </a:r>
            <a:r>
              <a:rPr lang="ru-RU" altLang="ru-RU" b="1" dirty="0"/>
              <a:t>умственный и физический труд</a:t>
            </a:r>
          </a:p>
          <a:p>
            <a:pPr marL="0" indent="0" eaLnBrk="1" hangingPunct="1"/>
            <a:r>
              <a:rPr lang="ru-RU" altLang="ru-RU" b="1" dirty="0" smtClean="0"/>
              <a:t>2. Беречь </a:t>
            </a:r>
            <a:r>
              <a:rPr lang="ru-RU" altLang="ru-RU" b="1" dirty="0"/>
              <a:t>от переутомления глаза, давать им отдых</a:t>
            </a:r>
          </a:p>
          <a:p>
            <a:pPr marL="0" indent="0" eaLnBrk="1" hangingPunct="1"/>
            <a:r>
              <a:rPr lang="ru-RU" altLang="ru-RU" b="1" dirty="0" smtClean="0"/>
              <a:t>3. Научиться </a:t>
            </a:r>
            <a:r>
              <a:rPr lang="ru-RU" altLang="ru-RU" b="1" dirty="0"/>
              <a:t>быстро переключаться с одного вида умственной работы на другой</a:t>
            </a:r>
          </a:p>
          <a:p>
            <a:pPr marL="0" indent="0" eaLnBrk="1" hangingPunct="1"/>
            <a:r>
              <a:rPr lang="ru-RU" altLang="ru-RU" b="1" dirty="0" smtClean="0"/>
              <a:t>4. Минимум </a:t>
            </a:r>
            <a:r>
              <a:rPr lang="ru-RU" altLang="ru-RU" b="1" dirty="0"/>
              <a:t>телевизионных передач</a:t>
            </a:r>
          </a:p>
          <a:p>
            <a:pPr marL="0" indent="0" eaLnBrk="1" hangingPunct="1"/>
            <a:r>
              <a:rPr lang="ru-RU" altLang="ru-RU" b="1" dirty="0" smtClean="0"/>
              <a:t>5. Минимум </a:t>
            </a:r>
            <a:r>
              <a:rPr lang="ru-RU" altLang="ru-RU" b="1" dirty="0"/>
              <a:t>работы на компьютере</a:t>
            </a:r>
          </a:p>
          <a:p>
            <a:pPr marL="0" indent="0" eaLnBrk="1" hangingPunct="1"/>
            <a:r>
              <a:rPr lang="ru-RU" altLang="ru-RU" b="1" dirty="0" smtClean="0"/>
              <a:t>6. Знать </a:t>
            </a:r>
            <a:r>
              <a:rPr lang="ru-RU" altLang="ru-RU" b="1" dirty="0"/>
              <a:t>свои слабые стороны и пытаться их искоренять  (</a:t>
            </a:r>
            <a:r>
              <a:rPr lang="ru-RU" altLang="ru-RU" b="1" dirty="0" smtClean="0"/>
              <a:t>например</a:t>
            </a:r>
            <a:r>
              <a:rPr lang="ru-RU" altLang="ru-RU" b="1" dirty="0"/>
              <a:t>, лень…)</a:t>
            </a:r>
          </a:p>
          <a:p>
            <a:pPr marL="0" indent="0" eaLnBrk="1" hangingPunct="1"/>
            <a:r>
              <a:rPr lang="ru-RU" altLang="ru-RU" b="1" dirty="0" smtClean="0"/>
              <a:t>7. Знать </a:t>
            </a:r>
            <a:r>
              <a:rPr lang="ru-RU" altLang="ru-RU" b="1" dirty="0"/>
              <a:t>свои сильные стороны и умение их использовать на благо себе( выносливость, навыки составления плана, зрительная память, слуховая)</a:t>
            </a:r>
          </a:p>
          <a:p>
            <a:pPr marL="0" indent="0" eaLnBrk="1" hangingPunct="1"/>
            <a:r>
              <a:rPr lang="ru-RU" altLang="ru-RU" b="1" dirty="0" smtClean="0"/>
              <a:t>8. После </a:t>
            </a:r>
            <a:r>
              <a:rPr lang="ru-RU" altLang="ru-RU" b="1" dirty="0"/>
              <a:t>каждого часа работы делать зарядку</a:t>
            </a:r>
          </a:p>
          <a:p>
            <a:pPr marL="0" indent="0" eaLnBrk="1" hangingPunct="1"/>
            <a:r>
              <a:rPr lang="ru-RU" altLang="ru-RU" b="1" dirty="0" smtClean="0"/>
              <a:t>9. Организовать </a:t>
            </a:r>
            <a:r>
              <a:rPr lang="ru-RU" altLang="ru-RU" b="1" dirty="0"/>
              <a:t>своё рабочее место  так, чтобы никто</a:t>
            </a:r>
          </a:p>
          <a:p>
            <a:pPr eaLnBrk="1" hangingPunct="1"/>
            <a:r>
              <a:rPr lang="ru-RU" altLang="ru-RU" b="1" dirty="0"/>
              <a:t> и ничто не отвлекало во время работы</a:t>
            </a:r>
          </a:p>
        </p:txBody>
      </p:sp>
    </p:spTree>
    <p:extLst>
      <p:ext uri="{BB962C8B-B14F-4D97-AF65-F5344CB8AC3E}">
        <p14:creationId xmlns:p14="http://schemas.microsoft.com/office/powerpoint/2010/main" val="327837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2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2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2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2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2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2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4"/>
          <p:cNvSpPr>
            <a:spLocks noChangeArrowheads="1" noChangeShapeType="1" noTextEdit="1"/>
          </p:cNvSpPr>
          <p:nvPr/>
        </p:nvSpPr>
        <p:spPr bwMode="auto">
          <a:xfrm>
            <a:off x="179388" y="476672"/>
            <a:ext cx="8785225" cy="10081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Советы психолога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468313" y="2127250"/>
            <a:ext cx="7559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i="1"/>
              <a:t>Перед экзаменом следует хорошо выспаться, собраться с мыслями</a:t>
            </a:r>
          </a:p>
        </p:txBody>
      </p:sp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231775" y="3135313"/>
            <a:ext cx="77247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395288" y="3279775"/>
            <a:ext cx="84248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i="1"/>
              <a:t>Будьте одеты и причёсаны соответственно случаю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323850" y="4503738"/>
            <a:ext cx="84963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i="1"/>
              <a:t>Входите в аудиторию спокойно. Не паникуйте, будьте уверены, что у вас всё получится</a:t>
            </a:r>
          </a:p>
        </p:txBody>
      </p:sp>
    </p:spTree>
    <p:extLst>
      <p:ext uri="{BB962C8B-B14F-4D97-AF65-F5344CB8AC3E}">
        <p14:creationId xmlns:p14="http://schemas.microsoft.com/office/powerpoint/2010/main" val="149515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2"/>
          <p:cNvSpPr>
            <a:spLocks noChangeArrowheads="1" noChangeShapeType="1" noTextEdit="1"/>
          </p:cNvSpPr>
          <p:nvPr/>
        </p:nvSpPr>
        <p:spPr bwMode="auto">
          <a:xfrm>
            <a:off x="1540669" y="476672"/>
            <a:ext cx="6115050" cy="10081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Советы психолога</a:t>
            </a: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231775" y="3135313"/>
            <a:ext cx="77247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49225" y="45037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2400" b="1" i="1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663575" y="2198688"/>
            <a:ext cx="78692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i="1"/>
              <a:t>Просмотрите вопросы и начните с тех, в ответах на которые вы не сомневаетесь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684213" y="3422650"/>
            <a:ext cx="69119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i="1"/>
              <a:t>Когда приступаете к новому заданию, сосредоточьтесь на нём и временно забудьте о предыдущем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663575" y="5080000"/>
            <a:ext cx="72215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i="1"/>
              <a:t>Обязательно оставьте время для проверки своей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317371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4"/>
          <p:cNvSpPr>
            <a:spLocks noChangeArrowheads="1" noChangeShapeType="1" noTextEdit="1"/>
          </p:cNvSpPr>
          <p:nvPr/>
        </p:nvSpPr>
        <p:spPr bwMode="auto">
          <a:xfrm>
            <a:off x="1835150" y="188913"/>
            <a:ext cx="7058025" cy="7921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Если экзамен сдан успешно</a:t>
            </a:r>
          </a:p>
        </p:txBody>
      </p: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1527175" y="1047750"/>
            <a:ext cx="6500813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200" b="1" i="1"/>
              <a:t>Похвалите себя за положительные действия и качества</a:t>
            </a:r>
          </a:p>
        </p:txBody>
      </p:sp>
      <p:sp>
        <p:nvSpPr>
          <p:cNvPr id="17412" name="WordArt 6"/>
          <p:cNvSpPr>
            <a:spLocks noChangeArrowheads="1" noChangeShapeType="1" noTextEdit="1"/>
          </p:cNvSpPr>
          <p:nvPr/>
        </p:nvSpPr>
        <p:spPr bwMode="auto">
          <a:xfrm>
            <a:off x="1547813" y="2924175"/>
            <a:ext cx="6985000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Если вы "завалили " экзамен</a:t>
            </a:r>
          </a:p>
        </p:txBody>
      </p:sp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323850" y="3573463"/>
            <a:ext cx="882015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800" b="1" i="1" dirty="0"/>
              <a:t>1. Задумайтесь, почему это произошло</a:t>
            </a:r>
          </a:p>
          <a:p>
            <a:pPr eaLnBrk="1" hangingPunct="1"/>
            <a:r>
              <a:rPr lang="ru-RU" altLang="ru-RU" sz="2800" b="1" i="1" dirty="0"/>
              <a:t>2. Скажите себе: «Отрицательный результат – это тоже определённый опыт, из которого надо извлечь урок»</a:t>
            </a:r>
          </a:p>
          <a:p>
            <a:pPr eaLnBrk="1" hangingPunct="1"/>
            <a:r>
              <a:rPr lang="ru-RU" altLang="ru-RU" sz="2800" b="1" i="1" dirty="0"/>
              <a:t>3. Хорошенько разозлитесь на себя и с удвоенной силой беритесь за изучение материала</a:t>
            </a:r>
          </a:p>
        </p:txBody>
      </p:sp>
      <p:pic>
        <p:nvPicPr>
          <p:cNvPr id="17414" name="Picture 9" descr="BGFAQ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5038"/>
            <a:ext cx="13319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11" descr="BGHELP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0335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547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i-main-pic" descr="Картинка 149 из 15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4868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i-main-pic" descr="Картинка 211 из 15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228600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WordArt 6"/>
          <p:cNvSpPr>
            <a:spLocks noChangeArrowheads="1" noChangeShapeType="1" noTextEdit="1"/>
          </p:cNvSpPr>
          <p:nvPr/>
        </p:nvSpPr>
        <p:spPr bwMode="auto">
          <a:xfrm>
            <a:off x="611188" y="3933825"/>
            <a:ext cx="8210550" cy="17954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Желаем </a:t>
            </a:r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всем</a:t>
            </a:r>
          </a:p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успешной сдачи экзаменов</a:t>
            </a:r>
          </a:p>
        </p:txBody>
      </p:sp>
    </p:spTree>
    <p:extLst>
      <p:ext uri="{BB962C8B-B14F-4D97-AF65-F5344CB8AC3E}">
        <p14:creationId xmlns:p14="http://schemas.microsoft.com/office/powerpoint/2010/main" val="2281585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a2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292600"/>
            <a:ext cx="3671887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AutoShape 6"/>
          <p:cNvSpPr>
            <a:spLocks noChangeArrowheads="1"/>
          </p:cNvSpPr>
          <p:nvPr/>
        </p:nvSpPr>
        <p:spPr bwMode="auto">
          <a:xfrm>
            <a:off x="1495992" y="-11069"/>
            <a:ext cx="7667625" cy="4292600"/>
          </a:xfrm>
          <a:prstGeom prst="wedgeRoundRectCallout">
            <a:avLst>
              <a:gd name="adj1" fmla="val -48056"/>
              <a:gd name="adj2" fmla="val 67750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/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2176463" y="549275"/>
            <a:ext cx="5635625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/>
              <a:t>Жизнь – это вечный экзамен,</a:t>
            </a:r>
          </a:p>
          <a:p>
            <a:pPr eaLnBrk="1" hangingPunct="1"/>
            <a:r>
              <a:rPr lang="ru-RU" altLang="ru-RU" sz="2400" b="1"/>
              <a:t>Да жаль, расписания нет.</a:t>
            </a:r>
          </a:p>
          <a:p>
            <a:pPr eaLnBrk="1" hangingPunct="1"/>
            <a:r>
              <a:rPr lang="ru-RU" altLang="ru-RU" sz="2400" b="1"/>
              <a:t>И в жизни мы часто тянем</a:t>
            </a:r>
          </a:p>
          <a:p>
            <a:pPr eaLnBrk="1" hangingPunct="1"/>
            <a:r>
              <a:rPr lang="ru-RU" altLang="ru-RU" sz="2400" b="1"/>
              <a:t>Невыученный билет.</a:t>
            </a:r>
          </a:p>
          <a:p>
            <a:pPr eaLnBrk="1" hangingPunct="1"/>
            <a:r>
              <a:rPr lang="ru-RU" altLang="ru-RU" sz="2400" b="1"/>
              <a:t>И вспоминаем старательно, </a:t>
            </a:r>
          </a:p>
          <a:p>
            <a:pPr eaLnBrk="1" hangingPunct="1"/>
            <a:r>
              <a:rPr lang="ru-RU" altLang="ru-RU" sz="2400" b="1"/>
              <a:t>задумчиво в пол глядим, </a:t>
            </a:r>
          </a:p>
          <a:p>
            <a:pPr eaLnBrk="1" hangingPunct="1"/>
            <a:r>
              <a:rPr lang="ru-RU" altLang="ru-RU" sz="2400" b="1"/>
              <a:t>Но некому подсказать нам:</a:t>
            </a:r>
          </a:p>
          <a:p>
            <a:pPr eaLnBrk="1" hangingPunct="1"/>
            <a:r>
              <a:rPr lang="ru-RU" altLang="ru-RU" sz="2400" b="1"/>
              <a:t>Мы с жизнью один на один</a:t>
            </a:r>
          </a:p>
        </p:txBody>
      </p:sp>
    </p:spTree>
    <p:extLst>
      <p:ext uri="{BB962C8B-B14F-4D97-AF65-F5344CB8AC3E}">
        <p14:creationId xmlns:p14="http://schemas.microsoft.com/office/powerpoint/2010/main" val="82670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93821" y="692696"/>
            <a:ext cx="6480175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ru-RU" altLang="ru-RU" b="1" dirty="0" smtClean="0"/>
              <a:t>      Экзамены </a:t>
            </a:r>
            <a:r>
              <a:rPr lang="ru-RU" altLang="ru-RU" b="1" dirty="0"/>
              <a:t>–это ответственный период в жизни любого человека и от их результатов во многом зависит будущее. </a:t>
            </a:r>
            <a:endParaRPr lang="ru-RU" altLang="ru-RU" b="1" dirty="0" smtClean="0"/>
          </a:p>
          <a:p>
            <a:pPr eaLnBrk="1" hangingPunct="1">
              <a:spcBef>
                <a:spcPts val="600"/>
              </a:spcBef>
            </a:pPr>
            <a:r>
              <a:rPr lang="ru-RU" altLang="ru-RU" b="1" dirty="0"/>
              <a:t> </a:t>
            </a:r>
            <a:r>
              <a:rPr lang="ru-RU" altLang="ru-RU" b="1" dirty="0" smtClean="0"/>
              <a:t>    Давайте </a:t>
            </a:r>
            <a:r>
              <a:rPr lang="ru-RU" altLang="ru-RU" b="1" dirty="0"/>
              <a:t>поговорим о проблемах и трудностях экзаменационного периода, попытаемся найти возможные пути их преодоления. </a:t>
            </a:r>
            <a:endParaRPr lang="ru-RU" altLang="ru-RU" b="1" dirty="0" smtClean="0"/>
          </a:p>
          <a:p>
            <a:pPr eaLnBrk="1" hangingPunct="1">
              <a:spcBef>
                <a:spcPts val="600"/>
              </a:spcBef>
            </a:pPr>
            <a:r>
              <a:rPr lang="ru-RU" altLang="ru-RU" b="1" dirty="0"/>
              <a:t> </a:t>
            </a:r>
            <a:r>
              <a:rPr lang="ru-RU" altLang="ru-RU" b="1" dirty="0" smtClean="0"/>
              <a:t>    Продумаем </a:t>
            </a:r>
            <a:r>
              <a:rPr lang="ru-RU" altLang="ru-RU" b="1" dirty="0"/>
              <a:t>своё поведение и состояние перед экзаменом, ведь на экзамене происходит не только проверка знаний, но и  проверка сил личности, мобилизация умственных и душевных  сил.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b="1" dirty="0" smtClean="0"/>
              <a:t>     Экзамен </a:t>
            </a:r>
            <a:r>
              <a:rPr lang="ru-RU" altLang="ru-RU" b="1" dirty="0"/>
              <a:t>– сложная стрессовая ситуация 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b="1" dirty="0"/>
              <a:t>и очень важно не теряться в экстремальной ситуации.</a:t>
            </a:r>
          </a:p>
        </p:txBody>
      </p:sp>
      <p:pic>
        <p:nvPicPr>
          <p:cNvPr id="4099" name="i-main-pic" descr="Картинка 170 из 15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5587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6" descr="0_e90a_1c37734f_X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365625"/>
            <a:ext cx="274320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314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3132138" y="188913"/>
            <a:ext cx="5761037" cy="230346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Экзамен.</a:t>
            </a:r>
          </a:p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Успешность его сдачи.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331913" y="3357563"/>
            <a:ext cx="6932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 smtClean="0"/>
              <a:t>           Факторы</a:t>
            </a:r>
            <a:r>
              <a:rPr lang="ru-RU" altLang="ru-RU" sz="2400" b="1" dirty="0"/>
              <a:t>, влияющие на успех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1835150" y="3933825"/>
            <a:ext cx="1008063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4139952" y="3933825"/>
            <a:ext cx="0" cy="1366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5508625" y="3923685"/>
            <a:ext cx="1008062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03213" y="4889500"/>
            <a:ext cx="23971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/>
              <a:t>Уровень знаний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2700338" y="5392738"/>
            <a:ext cx="3095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/>
              <a:t>Эмоцион.способность выдержать экзамен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6084888" y="4673600"/>
            <a:ext cx="26638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/>
              <a:t>Умение преодолевать</a:t>
            </a:r>
          </a:p>
          <a:p>
            <a:pPr eaLnBrk="1" hangingPunct="1"/>
            <a:r>
              <a:rPr lang="ru-RU" altLang="ru-RU" b="1"/>
              <a:t>трудности</a:t>
            </a:r>
          </a:p>
        </p:txBody>
      </p:sp>
      <p:pic>
        <p:nvPicPr>
          <p:cNvPr id="6154" name="Picture 10" descr="2009061915045189740c41d3b4f4b5aa8a01ee8ed26af0de10_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350"/>
            <a:ext cx="298767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406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/>
      <p:bldP spid="410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/>
          <p:cNvSpPr txBox="1">
            <a:spLocks noChangeArrowheads="1"/>
          </p:cNvSpPr>
          <p:nvPr/>
        </p:nvSpPr>
        <p:spPr bwMode="auto">
          <a:xfrm>
            <a:off x="1403350" y="333375"/>
            <a:ext cx="6121400" cy="1201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Предварительная подготовка к экзаменам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3568" y="1452288"/>
            <a:ext cx="7416824" cy="39069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3796" name="Text Box 3"/>
          <p:cNvSpPr txBox="1">
            <a:spLocks noChangeArrowheads="1"/>
          </p:cNvSpPr>
          <p:nvPr/>
        </p:nvSpPr>
        <p:spPr bwMode="auto">
          <a:xfrm>
            <a:off x="899592" y="5733256"/>
            <a:ext cx="7705725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3-4 - разовое питание, витамины</a:t>
            </a:r>
          </a:p>
        </p:txBody>
      </p:sp>
    </p:spTree>
    <p:extLst>
      <p:ext uri="{BB962C8B-B14F-4D97-AF65-F5344CB8AC3E}">
        <p14:creationId xmlns:p14="http://schemas.microsoft.com/office/powerpoint/2010/main" val="21309623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4"/>
          <p:cNvSpPr>
            <a:spLocks noChangeArrowheads="1" noChangeShapeType="1" noTextEdit="1"/>
          </p:cNvSpPr>
          <p:nvPr/>
        </p:nvSpPr>
        <p:spPr bwMode="auto">
          <a:xfrm>
            <a:off x="468313" y="549275"/>
            <a:ext cx="4751387" cy="863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Питание</a:t>
            </a:r>
          </a:p>
        </p:txBody>
      </p:sp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323850" y="2924175"/>
            <a:ext cx="7200900" cy="440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altLang="ru-RU" b="1"/>
              <a:t>Четырёхразовое, богатое витаминами</a:t>
            </a:r>
          </a:p>
          <a:p>
            <a:pPr eaLnBrk="1" hangingPunct="1">
              <a:buFontTx/>
              <a:buAutoNum type="arabicPeriod"/>
            </a:pPr>
            <a:r>
              <a:rPr lang="ru-RU" altLang="ru-RU" b="1"/>
              <a:t>Предпочтение молочным продуктам, овощам, фруктам</a:t>
            </a:r>
          </a:p>
          <a:p>
            <a:pPr eaLnBrk="1" hangingPunct="1">
              <a:buFontTx/>
              <a:buAutoNum type="arabicPeriod"/>
            </a:pPr>
            <a:r>
              <a:rPr lang="ru-RU" altLang="ru-RU" b="1"/>
              <a:t>Включить в питание белок (мясо и рыбу)</a:t>
            </a:r>
          </a:p>
          <a:p>
            <a:pPr eaLnBrk="1" hangingPunct="1">
              <a:buFontTx/>
              <a:buAutoNum type="arabicPeriod"/>
            </a:pPr>
            <a:r>
              <a:rPr lang="ru-RU" altLang="ru-RU" b="1"/>
              <a:t>Не питаться всухомятку и на скорую руку</a:t>
            </a:r>
          </a:p>
          <a:p>
            <a:pPr eaLnBrk="1" hangingPunct="1">
              <a:buFontTx/>
              <a:buAutoNum type="arabicPeriod"/>
            </a:pPr>
            <a:r>
              <a:rPr lang="ru-RU" altLang="ru-RU" b="1"/>
              <a:t>Улучшает память морковь с растительным маслом</a:t>
            </a:r>
          </a:p>
          <a:p>
            <a:pPr eaLnBrk="1" hangingPunct="1">
              <a:buFontTx/>
              <a:buAutoNum type="arabicPeriod"/>
            </a:pPr>
            <a:r>
              <a:rPr lang="ru-RU" altLang="ru-RU" b="1"/>
              <a:t>Каждый день половинку репчатого лука (улучшает снабжение мозга кислородом)</a:t>
            </a:r>
          </a:p>
          <a:p>
            <a:pPr eaLnBrk="1" hangingPunct="1">
              <a:buFontTx/>
              <a:buAutoNum type="arabicPeriod"/>
            </a:pPr>
            <a:r>
              <a:rPr lang="ru-RU" altLang="ru-RU" b="1"/>
              <a:t>Пить травяные чаи </a:t>
            </a:r>
          </a:p>
          <a:p>
            <a:pPr eaLnBrk="1" hangingPunct="1">
              <a:buFontTx/>
              <a:buAutoNum type="arabicPeriod"/>
            </a:pPr>
            <a:r>
              <a:rPr lang="ru-RU" altLang="ru-RU" b="1"/>
              <a:t>Лимон освежает мысли за счёт витамина С</a:t>
            </a:r>
          </a:p>
          <a:p>
            <a:pPr eaLnBrk="1" hangingPunct="1">
              <a:buFontTx/>
              <a:buAutoNum type="arabicPeriod"/>
            </a:pPr>
            <a:r>
              <a:rPr lang="ru-RU" altLang="ru-RU" b="1"/>
              <a:t>Капуста снимает нервозность</a:t>
            </a:r>
          </a:p>
          <a:p>
            <a:pPr eaLnBrk="1" hangingPunct="1">
              <a:buFontTx/>
              <a:buAutoNum type="arabicPeriod"/>
            </a:pPr>
            <a:r>
              <a:rPr lang="ru-RU" altLang="ru-RU" b="1"/>
              <a:t>Банан поддержит хорошее настроение</a:t>
            </a:r>
          </a:p>
          <a:p>
            <a:pPr eaLnBrk="1" hangingPunct="1">
              <a:buFontTx/>
              <a:buAutoNum type="arabicPeriod"/>
            </a:pPr>
            <a:endParaRPr lang="ru-RU" altLang="ru-RU" b="1"/>
          </a:p>
          <a:p>
            <a:pPr eaLnBrk="1" hangingPunct="1">
              <a:buFontTx/>
              <a:buAutoNum type="arabicPeriod"/>
            </a:pPr>
            <a:endParaRPr lang="ru-RU" altLang="ru-RU" b="1"/>
          </a:p>
        </p:txBody>
      </p:sp>
      <p:pic>
        <p:nvPicPr>
          <p:cNvPr id="14340" name="Picture 6" descr="Картинка 55 из 36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0"/>
            <a:ext cx="3851275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409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836712"/>
            <a:ext cx="8091487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55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980728"/>
            <a:ext cx="5759450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51720" y="3645024"/>
            <a:ext cx="639005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TextBox 3"/>
          <p:cNvSpPr txBox="1">
            <a:spLocks noChangeArrowheads="1"/>
          </p:cNvSpPr>
          <p:nvPr/>
        </p:nvSpPr>
        <p:spPr bwMode="auto">
          <a:xfrm>
            <a:off x="900113" y="188913"/>
            <a:ext cx="82438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Продукты, улучшающие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00296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87824" y="3645024"/>
            <a:ext cx="5832475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925482"/>
            <a:ext cx="6624786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Прямоугольник 3"/>
          <p:cNvSpPr>
            <a:spLocks noChangeArrowheads="1"/>
          </p:cNvSpPr>
          <p:nvPr/>
        </p:nvSpPr>
        <p:spPr bwMode="auto">
          <a:xfrm>
            <a:off x="1187450" y="260350"/>
            <a:ext cx="75596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Продукты, улучшающие ПАМЯТЬ</a:t>
            </a:r>
          </a:p>
        </p:txBody>
      </p:sp>
    </p:spTree>
    <p:extLst>
      <p:ext uri="{BB962C8B-B14F-4D97-AF65-F5344CB8AC3E}">
        <p14:creationId xmlns:p14="http://schemas.microsoft.com/office/powerpoint/2010/main" val="341982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24</TotalTime>
  <Words>623</Words>
  <Application>Microsoft Office PowerPoint</Application>
  <PresentationFormat>Экран (4:3)</PresentationFormat>
  <Paragraphs>88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2015-12-18T05:49:21Z</dcterms:created>
  <dcterms:modified xsi:type="dcterms:W3CDTF">2015-12-18T06:14:14Z</dcterms:modified>
</cp:coreProperties>
</file>